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comments/comment2.xml" ContentType="application/vnd.openxmlformats-officedocument.presentationml.comments+xml"/>
  <Override PartName="/ppt/notesSlides/notesSlide4.xml" ContentType="application/vnd.openxmlformats-officedocument.presentationml.notesSlide+xml"/>
  <Override PartName="/ppt/comments/comment3.xml" ContentType="application/vnd.openxmlformats-officedocument.presentationml.comments+xml"/>
  <Override PartName="/ppt/notesSlides/notesSlide5.xml" ContentType="application/vnd.openxmlformats-officedocument.presentationml.notesSlide+xml"/>
  <Override PartName="/ppt/comments/comment4.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5.xml" ContentType="application/vnd.openxmlformats-officedocument.presentationml.comments+xml"/>
  <Override PartName="/ppt/notesSlides/notesSlide8.xml" ContentType="application/vnd.openxmlformats-officedocument.presentationml.notesSlide+xml"/>
  <Override PartName="/ppt/comments/comment6.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Roboto" panose="020B0604020202020204" pitchFamily="2"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hri Stewart" initials="" lastIdx="7" clrIdx="0"/>
  <p:cmAuthor id="1" name="mahri stewart" initials="ms" lastIdx="1" clrIdx="1">
    <p:extLst>
      <p:ext uri="{19B8F6BF-5375-455C-9EA6-DF929625EA0E}">
        <p15:presenceInfo xmlns:p15="http://schemas.microsoft.com/office/powerpoint/2012/main" userId="d61b9a20399c960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E3F472-91BA-475F-BB19-27F2C229E3E5}" v="1" dt="2022-03-26T13:04:23.9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244"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hri stewart" userId="d61b9a20399c9606" providerId="LiveId" clId="{47E3F472-91BA-475F-BB19-27F2C229E3E5}"/>
    <pc:docChg chg="custSel modSld">
      <pc:chgData name="mahri stewart" userId="d61b9a20399c9606" providerId="LiveId" clId="{47E3F472-91BA-475F-BB19-27F2C229E3E5}" dt="2022-03-26T13:04:23.974" v="2"/>
      <pc:docMkLst>
        <pc:docMk/>
      </pc:docMkLst>
      <pc:sldChg chg="addCm modCm modNotes">
        <pc:chgData name="mahri stewart" userId="d61b9a20399c9606" providerId="LiveId" clId="{47E3F472-91BA-475F-BB19-27F2C229E3E5}" dt="2022-03-26T13:04:23.974" v="2"/>
        <pc:sldMkLst>
          <pc:docMk/>
          <pc:sldMk cId="0" sldId="257"/>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2-03-26T13:03:56.418" idx="1">
    <p:pos x="10" y="10"/>
    <p:text>to highlight how easy it is to falsely identify someone ourselves</p:text>
    <p:extLst>
      <p:ext uri="{C676402C-5697-4E1C-873F-D02D1690AC5C}">
        <p15:threadingInfo xmlns:p15="http://schemas.microsoft.com/office/powerpoint/2012/main" timeZoneBias="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22-03-25T05:53:22.656" idx="1">
    <p:pos x="196" y="545"/>
    <p:text>using the whole face or geometrically pinpointing facial features;</p:text>
  </p:cm>
</p:cmLst>
</file>

<file path=ppt/comments/comment3.xml><?xml version="1.0" encoding="utf-8"?>
<p:cmLst xmlns:a="http://schemas.openxmlformats.org/drawingml/2006/main" xmlns:r="http://schemas.openxmlformats.org/officeDocument/2006/relationships" xmlns:p="http://schemas.openxmlformats.org/presentationml/2006/main">
  <p:cm authorId="0" dt="2022-03-25T03:39:29.514" idx="3">
    <p:pos x="2948" y="1022"/>
    <p:text>masks - 5 to 50% errors</p:text>
  </p:cm>
  <p:cm authorId="0" dt="2022-03-25T05:58:30.863" idx="2">
    <p:pos x="2948" y="922"/>
    <p:text>1 to 1 matching</p:text>
  </p:cm>
</p:cmLst>
</file>

<file path=ppt/comments/comment4.xml><?xml version="1.0" encoding="utf-8"?>
<p:cmLst xmlns:a="http://schemas.openxmlformats.org/drawingml/2006/main" xmlns:r="http://schemas.openxmlformats.org/officeDocument/2006/relationships" xmlns:p="http://schemas.openxmlformats.org/presentationml/2006/main">
  <p:cm authorId="0" dt="2022-03-25T05:29:19.874" idx="4">
    <p:pos x="196" y="536"/>
    <p:text>depending on camera placement, people wearing masks etc.</p:text>
  </p:cm>
  <p:cm authorId="0" dt="2022-03-25T05:58:48.106" idx="5">
    <p:pos x="196" y="636"/>
    <p:text>1 to Many matching:</p:text>
  </p:cm>
</p:cmLst>
</file>

<file path=ppt/comments/comment5.xml><?xml version="1.0" encoding="utf-8"?>
<p:cmLst xmlns:a="http://schemas.openxmlformats.org/drawingml/2006/main" xmlns:r="http://schemas.openxmlformats.org/officeDocument/2006/relationships" xmlns:p="http://schemas.openxmlformats.org/presentationml/2006/main">
  <p:cm authorId="0" dt="2022-03-25T06:40:28.381" idx="6">
    <p:pos x="196" y="493"/>
    <p:text>Amazon and Microsoft stopped sharing their systems with the police to allow legislation to be drawn up -</p:text>
  </p:cm>
</p:cmLst>
</file>

<file path=ppt/comments/comment6.xml><?xml version="1.0" encoding="utf-8"?>
<p:cmLst xmlns:a="http://schemas.openxmlformats.org/drawingml/2006/main" xmlns:r="http://schemas.openxmlformats.org/officeDocument/2006/relationships" xmlns:p="http://schemas.openxmlformats.org/presentationml/2006/main">
  <p:cm authorId="0" dt="2022-03-25T04:36:54.936" idx="7">
    <p:pos x="456" y="311"/>
    <p:text>Documents released as part of a freedom of information request in 2019 had previously revealed the Home Office was aware of this problem, but decided "overall performance" was good enough to launch the online checker.
"This just adds to the increasing pile of products that aren't built for people of colour and especially darker-skinned women," said Inioluwa Deborah Raji, a Mozilla Fellow and researcher with the Algorithmic Justice League.
If a system "doesn't work for everyone, it doesn't work", she added.</p:text>
  </p:cm>
</p:cmLst>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1f1fa2264d_1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1f1fa2264d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1f1fa2264d_1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1f1fa2264d_1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1f1fa2264d_0_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1f1fa2264d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1f1fa2264d_1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11f1fa2264d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1f1fa2264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1f1fa2264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1f1fa2264d_1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1f1fa2264d_1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1f1fa2264d_1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1f1fa2264d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1f1fa2264d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1f1fa2264d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1f1fa2264d_0_2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1f1fa2264d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hyperlink" Target="https://learn.g2.com/ethics-of-facial-recognition" TargetMode="External"/><Relationship Id="rId3" Type="http://schemas.openxmlformats.org/officeDocument/2006/relationships/hyperlink" Target="https://www.theguardian.com/music/2018/dec/13/taylor-swift-facial-recognition-stalkers-rose-bowl-concert" TargetMode="External"/><Relationship Id="rId7" Type="http://schemas.openxmlformats.org/officeDocument/2006/relationships/hyperlink" Target="https://recfaces.com/articles/facial-recognition-algorithms"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hyperlink" Target="https://www.bbc.co.uk/news/technology-54349538" TargetMode="External"/><Relationship Id="rId11" Type="http://schemas.openxmlformats.org/officeDocument/2006/relationships/hyperlink" Target="https://news.sky.com/story/facial-recognition-technology-will-turn-our-streets-into-police-line-ups-campaigners-say-12572433" TargetMode="External"/><Relationship Id="rId5" Type="http://schemas.openxmlformats.org/officeDocument/2006/relationships/hyperlink" Target="https://www.cepro.com/news/amazon-extends-ban-on-sharing-face-recognition-with-police/" TargetMode="External"/><Relationship Id="rId10" Type="http://schemas.openxmlformats.org/officeDocument/2006/relationships/hyperlink" Target="https://www.csis.org/blogs/technology-policy-blog/how-accurate-are-facial-recognition-systems-%E2%80%93-and-why-does-it-matter" TargetMode="External"/><Relationship Id="rId4" Type="http://schemas.openxmlformats.org/officeDocument/2006/relationships/hyperlink" Target="https://www.nytimes.com/2020/12/29/technology/facial-recognition-misidentify-jail.html" TargetMode="External"/><Relationship Id="rId9" Type="http://schemas.openxmlformats.org/officeDocument/2006/relationships/hyperlink" Target="https://www.forbes.com/sites/daveywinder/2019/08/10/apples-iphone-faceid-hacked-in-less-than-120-seconds/?sh=7edec88521bc"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comments" Target="../comments/commen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comments" Target="../comments/commen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comments" Target="../comments/commen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comments" Target="../comments/comment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comments" Target="../comments/comment5.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comments" Target="../comments/comment6.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240100"/>
            <a:ext cx="8520600" cy="1238400"/>
          </a:xfrm>
          <a:prstGeom prst="rect">
            <a:avLst/>
          </a:prstGeom>
        </p:spPr>
        <p:txBody>
          <a:bodyPr spcFirstLastPara="1" wrap="square" lIns="91425" tIns="91425" rIns="91425" bIns="91425" anchor="ctr" anchorCtr="0">
            <a:normAutofit fontScale="90000"/>
          </a:bodyPr>
          <a:lstStyle/>
          <a:p>
            <a:pPr marL="0" lvl="0" indent="0" algn="ctr" rtl="0">
              <a:lnSpc>
                <a:spcPct val="100000"/>
              </a:lnSpc>
              <a:spcBef>
                <a:spcPts val="1800"/>
              </a:spcBef>
              <a:spcAft>
                <a:spcPts val="0"/>
              </a:spcAft>
              <a:buClr>
                <a:schemeClr val="dk1"/>
              </a:buClr>
              <a:buSzPct val="34615"/>
              <a:buFont typeface="Arial"/>
              <a:buNone/>
            </a:pPr>
            <a:r>
              <a:rPr lang="en" sz="3177" b="1" u="sng">
                <a:highlight>
                  <a:schemeClr val="lt1"/>
                </a:highlight>
                <a:latin typeface="Roboto"/>
                <a:ea typeface="Roboto"/>
                <a:cs typeface="Roboto"/>
                <a:sym typeface="Roboto"/>
              </a:rPr>
              <a:t>Should facial recognition systems be regulated?</a:t>
            </a:r>
            <a:endParaRPr sz="3177" b="1" u="sng">
              <a:highlight>
                <a:schemeClr val="lt1"/>
              </a:highlight>
              <a:latin typeface="Roboto"/>
              <a:ea typeface="Roboto"/>
              <a:cs typeface="Roboto"/>
              <a:sym typeface="Roboto"/>
            </a:endParaRPr>
          </a:p>
          <a:p>
            <a:pPr marL="0" lvl="0" indent="0" algn="ctr" rtl="0">
              <a:spcBef>
                <a:spcPts val="800"/>
              </a:spcBef>
              <a:spcAft>
                <a:spcPts val="0"/>
              </a:spcAft>
              <a:buNone/>
            </a:pPr>
            <a:endParaRPr/>
          </a:p>
        </p:txBody>
      </p:sp>
      <p:pic>
        <p:nvPicPr>
          <p:cNvPr id="55" name="Google Shape;55;p13"/>
          <p:cNvPicPr preferRelativeResize="0"/>
          <p:nvPr/>
        </p:nvPicPr>
        <p:blipFill>
          <a:blip r:embed="rId3">
            <a:alphaModFix/>
          </a:blip>
          <a:stretch>
            <a:fillRect/>
          </a:stretch>
        </p:blipFill>
        <p:spPr>
          <a:xfrm>
            <a:off x="488625" y="1271562"/>
            <a:ext cx="4288000" cy="3216006"/>
          </a:xfrm>
          <a:prstGeom prst="rect">
            <a:avLst/>
          </a:prstGeom>
          <a:noFill/>
          <a:ln>
            <a:noFill/>
          </a:ln>
        </p:spPr>
      </p:pic>
      <p:pic>
        <p:nvPicPr>
          <p:cNvPr id="56" name="Google Shape;56;p13"/>
          <p:cNvPicPr preferRelativeResize="0"/>
          <p:nvPr/>
        </p:nvPicPr>
        <p:blipFill>
          <a:blip r:embed="rId4">
            <a:alphaModFix/>
          </a:blip>
          <a:stretch>
            <a:fillRect/>
          </a:stretch>
        </p:blipFill>
        <p:spPr>
          <a:xfrm>
            <a:off x="5191800" y="830475"/>
            <a:ext cx="3256374" cy="40981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u="sng">
                <a:latin typeface="Roboto"/>
                <a:ea typeface="Roboto"/>
                <a:cs typeface="Roboto"/>
                <a:sym typeface="Roboto"/>
              </a:rPr>
              <a:t>References and image credits</a:t>
            </a:r>
            <a:endParaRPr u="sng">
              <a:latin typeface="Roboto"/>
              <a:ea typeface="Roboto"/>
              <a:cs typeface="Roboto"/>
              <a:sym typeface="Roboto"/>
            </a:endParaRPr>
          </a:p>
        </p:txBody>
      </p:sp>
      <p:sp>
        <p:nvSpPr>
          <p:cNvPr id="121" name="Google Shape;121;p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300" u="sng">
                <a:solidFill>
                  <a:schemeClr val="hlink"/>
                </a:solidFill>
                <a:latin typeface="Roboto"/>
                <a:ea typeface="Roboto"/>
                <a:cs typeface="Roboto"/>
                <a:sym typeface="Roboto"/>
                <a:hlinkClick r:id="rId3"/>
              </a:rPr>
              <a:t>https://www.theguardian.com/music/2018/dec/13/taylor-swift-facial-recognition-stalkers-rose-bowl-concert</a:t>
            </a:r>
            <a:endParaRPr sz="1300">
              <a:latin typeface="Roboto"/>
              <a:ea typeface="Roboto"/>
              <a:cs typeface="Roboto"/>
              <a:sym typeface="Roboto"/>
            </a:endParaRPr>
          </a:p>
          <a:p>
            <a:pPr marL="0" lvl="0" indent="0" algn="l" rtl="0">
              <a:lnSpc>
                <a:spcPct val="95000"/>
              </a:lnSpc>
              <a:spcBef>
                <a:spcPts val="1200"/>
              </a:spcBef>
              <a:spcAft>
                <a:spcPts val="0"/>
              </a:spcAft>
              <a:buNone/>
            </a:pPr>
            <a:r>
              <a:rPr lang="en" sz="1300" u="sng">
                <a:solidFill>
                  <a:schemeClr val="hlink"/>
                </a:solidFill>
                <a:latin typeface="Roboto"/>
                <a:ea typeface="Roboto"/>
                <a:cs typeface="Roboto"/>
                <a:sym typeface="Roboto"/>
                <a:hlinkClick r:id="rId4"/>
              </a:rPr>
              <a:t>https://www.nytimes.com/2020/12/29/technology/facial-recognition-misidentify-jail.html</a:t>
            </a:r>
            <a:r>
              <a:rPr lang="en" sz="1300">
                <a:latin typeface="Roboto"/>
                <a:ea typeface="Roboto"/>
                <a:cs typeface="Roboto"/>
                <a:sym typeface="Roboto"/>
              </a:rPr>
              <a:t> </a:t>
            </a:r>
            <a:endParaRPr sz="1300">
              <a:latin typeface="Roboto"/>
              <a:ea typeface="Roboto"/>
              <a:cs typeface="Roboto"/>
              <a:sym typeface="Roboto"/>
            </a:endParaRPr>
          </a:p>
          <a:p>
            <a:pPr marL="0" lvl="0" indent="0" algn="l" rtl="0">
              <a:lnSpc>
                <a:spcPct val="95000"/>
              </a:lnSpc>
              <a:spcBef>
                <a:spcPts val="1200"/>
              </a:spcBef>
              <a:spcAft>
                <a:spcPts val="0"/>
              </a:spcAft>
              <a:buNone/>
            </a:pPr>
            <a:r>
              <a:rPr lang="en" sz="1300" u="sng">
                <a:solidFill>
                  <a:schemeClr val="hlink"/>
                </a:solidFill>
                <a:latin typeface="Roboto"/>
                <a:ea typeface="Roboto"/>
                <a:cs typeface="Roboto"/>
                <a:sym typeface="Roboto"/>
                <a:hlinkClick r:id="rId5"/>
              </a:rPr>
              <a:t>https://www.cepro.com/news/amazon-extends-ban-on-sharing-face-recognition-with-police/</a:t>
            </a:r>
            <a:r>
              <a:rPr lang="en" sz="1300">
                <a:latin typeface="Roboto"/>
                <a:ea typeface="Roboto"/>
                <a:cs typeface="Roboto"/>
                <a:sym typeface="Roboto"/>
              </a:rPr>
              <a:t> </a:t>
            </a:r>
            <a:endParaRPr sz="1300">
              <a:latin typeface="Roboto"/>
              <a:ea typeface="Roboto"/>
              <a:cs typeface="Roboto"/>
              <a:sym typeface="Roboto"/>
            </a:endParaRPr>
          </a:p>
          <a:p>
            <a:pPr marL="0" lvl="0" indent="0" algn="l" rtl="0">
              <a:lnSpc>
                <a:spcPct val="95000"/>
              </a:lnSpc>
              <a:spcBef>
                <a:spcPts val="1200"/>
              </a:spcBef>
              <a:spcAft>
                <a:spcPts val="0"/>
              </a:spcAft>
              <a:buNone/>
            </a:pPr>
            <a:r>
              <a:rPr lang="en" sz="1300" u="sng">
                <a:solidFill>
                  <a:schemeClr val="hlink"/>
                </a:solidFill>
                <a:latin typeface="Roboto"/>
                <a:ea typeface="Roboto"/>
                <a:cs typeface="Roboto"/>
                <a:sym typeface="Roboto"/>
                <a:hlinkClick r:id="rId6"/>
              </a:rPr>
              <a:t>https://www.bbc.co.uk/news/technology-54349538</a:t>
            </a:r>
            <a:r>
              <a:rPr lang="en" sz="1300">
                <a:latin typeface="Roboto"/>
                <a:ea typeface="Roboto"/>
                <a:cs typeface="Roboto"/>
                <a:sym typeface="Roboto"/>
              </a:rPr>
              <a:t> </a:t>
            </a:r>
            <a:endParaRPr sz="1300">
              <a:latin typeface="Roboto"/>
              <a:ea typeface="Roboto"/>
              <a:cs typeface="Roboto"/>
              <a:sym typeface="Roboto"/>
            </a:endParaRPr>
          </a:p>
          <a:p>
            <a:pPr marL="0" lvl="0" indent="0" algn="l" rtl="0">
              <a:lnSpc>
                <a:spcPct val="95000"/>
              </a:lnSpc>
              <a:spcBef>
                <a:spcPts val="1200"/>
              </a:spcBef>
              <a:spcAft>
                <a:spcPts val="0"/>
              </a:spcAft>
              <a:buNone/>
            </a:pPr>
            <a:r>
              <a:rPr lang="en" sz="1300" u="sng">
                <a:solidFill>
                  <a:schemeClr val="hlink"/>
                </a:solidFill>
                <a:latin typeface="Roboto"/>
                <a:ea typeface="Roboto"/>
                <a:cs typeface="Roboto"/>
                <a:sym typeface="Roboto"/>
                <a:hlinkClick r:id="rId7"/>
              </a:rPr>
              <a:t>https://recfaces.com/articles/facial-recognition-algorithms</a:t>
            </a:r>
            <a:r>
              <a:rPr lang="en" sz="1300">
                <a:latin typeface="Roboto"/>
                <a:ea typeface="Roboto"/>
                <a:cs typeface="Roboto"/>
                <a:sym typeface="Roboto"/>
              </a:rPr>
              <a:t> </a:t>
            </a:r>
            <a:endParaRPr sz="1300">
              <a:latin typeface="Roboto"/>
              <a:ea typeface="Roboto"/>
              <a:cs typeface="Roboto"/>
              <a:sym typeface="Roboto"/>
            </a:endParaRPr>
          </a:p>
          <a:p>
            <a:pPr marL="0" lvl="0" indent="0" algn="l" rtl="0">
              <a:lnSpc>
                <a:spcPct val="95000"/>
              </a:lnSpc>
              <a:spcBef>
                <a:spcPts val="1200"/>
              </a:spcBef>
              <a:spcAft>
                <a:spcPts val="1200"/>
              </a:spcAft>
              <a:buNone/>
            </a:pPr>
            <a:r>
              <a:rPr lang="en" sz="1300" u="sng">
                <a:solidFill>
                  <a:schemeClr val="hlink"/>
                </a:solidFill>
                <a:latin typeface="Roboto"/>
                <a:ea typeface="Roboto"/>
                <a:cs typeface="Roboto"/>
                <a:sym typeface="Roboto"/>
                <a:hlinkClick r:id="rId8"/>
              </a:rPr>
              <a:t>https://learn.g2.com/ethics-of-facial-recognition</a:t>
            </a:r>
            <a:r>
              <a:rPr lang="en" sz="1300">
                <a:latin typeface="Roboto"/>
                <a:ea typeface="Roboto"/>
                <a:cs typeface="Roboto"/>
                <a:sym typeface="Roboto"/>
              </a:rPr>
              <a:t> </a:t>
            </a:r>
            <a:endParaRPr sz="1300">
              <a:latin typeface="Roboto"/>
              <a:ea typeface="Roboto"/>
              <a:cs typeface="Roboto"/>
              <a:sym typeface="Roboto"/>
            </a:endParaRPr>
          </a:p>
        </p:txBody>
      </p:sp>
      <p:sp>
        <p:nvSpPr>
          <p:cNvPr id="122" name="Google Shape;122;p22"/>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Clr>
                <a:schemeClr val="dk1"/>
              </a:buClr>
              <a:buSzPts val="1100"/>
              <a:buFont typeface="Arial"/>
              <a:buNone/>
            </a:pPr>
            <a:r>
              <a:rPr lang="en" sz="1300" u="sng">
                <a:solidFill>
                  <a:schemeClr val="hlink"/>
                </a:solidFill>
                <a:latin typeface="Roboto"/>
                <a:ea typeface="Roboto"/>
                <a:cs typeface="Roboto"/>
                <a:sym typeface="Roboto"/>
                <a:hlinkClick r:id="rId9"/>
              </a:rPr>
              <a:t>https://www.forbes.com/sites/daveywinder/2019/08/10/apples-iphone-faceid-hacked-in-less-than-120-seconds/?sh=7edec88521bc</a:t>
            </a:r>
            <a:endParaRPr sz="1300" u="sng">
              <a:solidFill>
                <a:schemeClr val="hlink"/>
              </a:solidFill>
              <a:latin typeface="Roboto"/>
              <a:ea typeface="Roboto"/>
              <a:cs typeface="Roboto"/>
              <a:sym typeface="Roboto"/>
            </a:endParaRPr>
          </a:p>
          <a:p>
            <a:pPr marL="0" lvl="0" indent="0" algn="l" rtl="0">
              <a:spcBef>
                <a:spcPts val="1200"/>
              </a:spcBef>
              <a:spcAft>
                <a:spcPts val="0"/>
              </a:spcAft>
              <a:buNone/>
            </a:pPr>
            <a:r>
              <a:rPr lang="en" sz="1300" u="sng">
                <a:solidFill>
                  <a:schemeClr val="hlink"/>
                </a:solidFill>
                <a:latin typeface="Roboto"/>
                <a:ea typeface="Roboto"/>
                <a:cs typeface="Roboto"/>
                <a:sym typeface="Roboto"/>
                <a:hlinkClick r:id="rId10"/>
              </a:rPr>
              <a:t>https://www.csis.org/blogs/technology-policy-blog/how-accurate-are-facial-recognition-systems-%E2%80%93-and-why-does-it-matter</a:t>
            </a:r>
            <a:endParaRPr sz="1300" u="sng">
              <a:solidFill>
                <a:schemeClr val="hlink"/>
              </a:solidFill>
              <a:latin typeface="Roboto"/>
              <a:ea typeface="Roboto"/>
              <a:cs typeface="Roboto"/>
              <a:sym typeface="Roboto"/>
            </a:endParaRPr>
          </a:p>
          <a:p>
            <a:pPr marL="0" lvl="0" indent="0" algn="l" rtl="0">
              <a:spcBef>
                <a:spcPts val="1200"/>
              </a:spcBef>
              <a:spcAft>
                <a:spcPts val="0"/>
              </a:spcAft>
              <a:buClr>
                <a:schemeClr val="dk1"/>
              </a:buClr>
              <a:buSzPts val="1100"/>
              <a:buFont typeface="Arial"/>
              <a:buNone/>
            </a:pPr>
            <a:r>
              <a:rPr lang="en" sz="1300" u="sng">
                <a:solidFill>
                  <a:schemeClr val="hlink"/>
                </a:solidFill>
                <a:latin typeface="Roboto"/>
                <a:ea typeface="Roboto"/>
                <a:cs typeface="Roboto"/>
                <a:sym typeface="Roboto"/>
                <a:hlinkClick r:id="rId11"/>
              </a:rPr>
              <a:t>https://news.sky.com/story/facial-recognition-technology-will-turn-our-streets-into-police-line-ups-campaigners-say-12572433</a:t>
            </a:r>
            <a:endParaRPr sz="1300" u="sng">
              <a:solidFill>
                <a:schemeClr val="hlink"/>
              </a:solidFill>
              <a:latin typeface="Roboto"/>
              <a:ea typeface="Roboto"/>
              <a:cs typeface="Roboto"/>
              <a:sym typeface="Roboto"/>
            </a:endParaRPr>
          </a:p>
          <a:p>
            <a:pPr marL="0" lvl="0" indent="0" algn="l" rtl="0">
              <a:spcBef>
                <a:spcPts val="1200"/>
              </a:spcBef>
              <a:spcAft>
                <a:spcPts val="0"/>
              </a:spcAft>
              <a:buNone/>
            </a:pPr>
            <a:endParaRPr sz="1200" u="sng">
              <a:solidFill>
                <a:schemeClr val="hlink"/>
              </a:solidFill>
            </a:endParaRPr>
          </a:p>
          <a:p>
            <a:pPr marL="0" lvl="0" indent="0" algn="l" rtl="0">
              <a:spcBef>
                <a:spcPts val="1200"/>
              </a:spcBef>
              <a:spcAft>
                <a:spcPts val="1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222075" y="940525"/>
            <a:ext cx="4349925" cy="3262444"/>
          </a:xfrm>
          <a:prstGeom prst="rect">
            <a:avLst/>
          </a:prstGeom>
          <a:noFill/>
          <a:ln>
            <a:noFill/>
          </a:ln>
        </p:spPr>
      </p:pic>
      <p:pic>
        <p:nvPicPr>
          <p:cNvPr id="62" name="Google Shape;62;p14"/>
          <p:cNvPicPr preferRelativeResize="0"/>
          <p:nvPr/>
        </p:nvPicPr>
        <p:blipFill>
          <a:blip r:embed="rId4">
            <a:alphaModFix/>
          </a:blip>
          <a:stretch>
            <a:fillRect/>
          </a:stretch>
        </p:blipFill>
        <p:spPr>
          <a:xfrm>
            <a:off x="4872925" y="152400"/>
            <a:ext cx="3844783" cy="48387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2926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u="sng">
                <a:latin typeface="Roboto"/>
                <a:ea typeface="Roboto"/>
                <a:cs typeface="Roboto"/>
                <a:sym typeface="Roboto"/>
              </a:rPr>
              <a:t>Facial Recognition Systems</a:t>
            </a:r>
            <a:endParaRPr u="sng">
              <a:latin typeface="Roboto"/>
              <a:ea typeface="Roboto"/>
              <a:cs typeface="Roboto"/>
              <a:sym typeface="Roboto"/>
            </a:endParaRPr>
          </a:p>
        </p:txBody>
      </p:sp>
      <p:sp>
        <p:nvSpPr>
          <p:cNvPr id="68" name="Google Shape;68;p15"/>
          <p:cNvSpPr txBox="1">
            <a:spLocks noGrp="1"/>
          </p:cNvSpPr>
          <p:nvPr>
            <p:ph type="body" idx="1"/>
          </p:nvPr>
        </p:nvSpPr>
        <p:spPr>
          <a:xfrm>
            <a:off x="311700" y="865325"/>
            <a:ext cx="3999900" cy="41016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endParaRPr sz="2400">
              <a:solidFill>
                <a:schemeClr val="dk1"/>
              </a:solidFill>
              <a:latin typeface="Roboto"/>
              <a:ea typeface="Roboto"/>
              <a:cs typeface="Roboto"/>
              <a:sym typeface="Roboto"/>
            </a:endParaRPr>
          </a:p>
          <a:p>
            <a:pPr marL="0" lvl="0" indent="0" algn="l" rtl="0">
              <a:spcBef>
                <a:spcPts val="1200"/>
              </a:spcBef>
              <a:spcAft>
                <a:spcPts val="0"/>
              </a:spcAft>
              <a:buNone/>
            </a:pPr>
            <a:r>
              <a:rPr lang="en" sz="6000">
                <a:solidFill>
                  <a:schemeClr val="dk1"/>
                </a:solidFill>
                <a:latin typeface="Roboto"/>
                <a:ea typeface="Roboto"/>
                <a:cs typeface="Roboto"/>
                <a:sym typeface="Roboto"/>
              </a:rPr>
              <a:t>The algorithms perform three main tasks:</a:t>
            </a:r>
            <a:endParaRPr sz="6000">
              <a:solidFill>
                <a:schemeClr val="dk1"/>
              </a:solidFill>
              <a:latin typeface="Roboto"/>
              <a:ea typeface="Roboto"/>
              <a:cs typeface="Roboto"/>
              <a:sym typeface="Roboto"/>
            </a:endParaRPr>
          </a:p>
          <a:p>
            <a:pPr marL="457200" lvl="0" indent="-323850" algn="l" rtl="0">
              <a:lnSpc>
                <a:spcPct val="150000"/>
              </a:lnSpc>
              <a:spcBef>
                <a:spcPts val="1200"/>
              </a:spcBef>
              <a:spcAft>
                <a:spcPts val="0"/>
              </a:spcAft>
              <a:buClr>
                <a:schemeClr val="dk1"/>
              </a:buClr>
              <a:buSzPct val="100000"/>
              <a:buFont typeface="Roboto"/>
              <a:buAutoNum type="arabicPeriod"/>
            </a:pPr>
            <a:r>
              <a:rPr lang="en" sz="6000">
                <a:solidFill>
                  <a:schemeClr val="dk1"/>
                </a:solidFill>
                <a:latin typeface="Roboto"/>
                <a:ea typeface="Roboto"/>
                <a:cs typeface="Roboto"/>
                <a:sym typeface="Roboto"/>
              </a:rPr>
              <a:t>detect faces from a digital image or video;</a:t>
            </a:r>
            <a:endParaRPr sz="6000">
              <a:solidFill>
                <a:schemeClr val="dk1"/>
              </a:solidFill>
              <a:latin typeface="Roboto"/>
              <a:ea typeface="Roboto"/>
              <a:cs typeface="Roboto"/>
              <a:sym typeface="Roboto"/>
            </a:endParaRPr>
          </a:p>
          <a:p>
            <a:pPr marL="457200" lvl="0" indent="-323850" algn="l" rtl="0">
              <a:lnSpc>
                <a:spcPct val="150000"/>
              </a:lnSpc>
              <a:spcBef>
                <a:spcPts val="0"/>
              </a:spcBef>
              <a:spcAft>
                <a:spcPts val="0"/>
              </a:spcAft>
              <a:buClr>
                <a:schemeClr val="dk1"/>
              </a:buClr>
              <a:buSzPct val="100000"/>
              <a:buFont typeface="Roboto"/>
              <a:buAutoNum type="arabicPeriod"/>
            </a:pPr>
            <a:r>
              <a:rPr lang="en" sz="6000">
                <a:solidFill>
                  <a:schemeClr val="dk1"/>
                </a:solidFill>
                <a:latin typeface="Roboto"/>
                <a:ea typeface="Roboto"/>
                <a:cs typeface="Roboto"/>
                <a:sym typeface="Roboto"/>
              </a:rPr>
              <a:t>calculate a mathematical model of a face;</a:t>
            </a:r>
            <a:endParaRPr sz="6000">
              <a:solidFill>
                <a:schemeClr val="dk1"/>
              </a:solidFill>
              <a:latin typeface="Roboto"/>
              <a:ea typeface="Roboto"/>
              <a:cs typeface="Roboto"/>
              <a:sym typeface="Roboto"/>
            </a:endParaRPr>
          </a:p>
          <a:p>
            <a:pPr marL="457200" lvl="0" indent="-323850" algn="l" rtl="0">
              <a:lnSpc>
                <a:spcPct val="100000"/>
              </a:lnSpc>
              <a:spcBef>
                <a:spcPts val="0"/>
              </a:spcBef>
              <a:spcAft>
                <a:spcPts val="0"/>
              </a:spcAft>
              <a:buClr>
                <a:schemeClr val="dk1"/>
              </a:buClr>
              <a:buSzPct val="100000"/>
              <a:buFont typeface="Roboto"/>
              <a:buAutoNum type="arabicPeriod"/>
            </a:pPr>
            <a:r>
              <a:rPr lang="en" sz="6000">
                <a:solidFill>
                  <a:schemeClr val="dk1"/>
                </a:solidFill>
                <a:latin typeface="Roboto"/>
                <a:ea typeface="Roboto"/>
                <a:cs typeface="Roboto"/>
                <a:sym typeface="Roboto"/>
              </a:rPr>
              <a:t>compare models to databases of images to identify or verify the person</a:t>
            </a:r>
            <a:endParaRPr sz="6000">
              <a:solidFill>
                <a:schemeClr val="dk1"/>
              </a:solidFill>
              <a:latin typeface="Roboto"/>
              <a:ea typeface="Roboto"/>
              <a:cs typeface="Roboto"/>
              <a:sym typeface="Roboto"/>
            </a:endParaRPr>
          </a:p>
          <a:p>
            <a:pPr marL="457200" lvl="0" indent="0" algn="l" rtl="0">
              <a:lnSpc>
                <a:spcPct val="100000"/>
              </a:lnSpc>
              <a:spcBef>
                <a:spcPts val="1200"/>
              </a:spcBef>
              <a:spcAft>
                <a:spcPts val="0"/>
              </a:spcAft>
              <a:buNone/>
            </a:pPr>
            <a:r>
              <a:rPr lang="en" sz="6000">
                <a:solidFill>
                  <a:schemeClr val="dk1"/>
                </a:solidFill>
                <a:latin typeface="Roboto"/>
                <a:ea typeface="Roboto"/>
                <a:cs typeface="Roboto"/>
                <a:sym typeface="Roboto"/>
              </a:rPr>
              <a:t>(it should be the same outcome each time)</a:t>
            </a:r>
            <a:endParaRPr sz="6000">
              <a:solidFill>
                <a:schemeClr val="dk1"/>
              </a:solidFill>
              <a:latin typeface="Roboto"/>
              <a:ea typeface="Roboto"/>
              <a:cs typeface="Roboto"/>
              <a:sym typeface="Roboto"/>
            </a:endParaRPr>
          </a:p>
          <a:p>
            <a:pPr marL="0" lvl="0" indent="0" algn="l" rtl="0">
              <a:lnSpc>
                <a:spcPct val="150000"/>
              </a:lnSpc>
              <a:spcBef>
                <a:spcPts val="1200"/>
              </a:spcBef>
              <a:spcAft>
                <a:spcPts val="0"/>
              </a:spcAft>
              <a:buNone/>
            </a:pPr>
            <a:endParaRPr sz="2400">
              <a:solidFill>
                <a:schemeClr val="dk1"/>
              </a:solidFill>
              <a:latin typeface="Roboto"/>
              <a:ea typeface="Roboto"/>
              <a:cs typeface="Roboto"/>
              <a:sym typeface="Roboto"/>
            </a:endParaRPr>
          </a:p>
          <a:p>
            <a:pPr marL="0" lvl="0" indent="0" algn="l" rtl="0">
              <a:spcBef>
                <a:spcPts val="1200"/>
              </a:spcBef>
              <a:spcAft>
                <a:spcPts val="0"/>
              </a:spcAft>
              <a:buNone/>
            </a:pPr>
            <a:r>
              <a:rPr lang="en" sz="6000">
                <a:solidFill>
                  <a:schemeClr val="dk1"/>
                </a:solidFill>
                <a:latin typeface="Roboto"/>
                <a:ea typeface="Roboto"/>
                <a:cs typeface="Roboto"/>
                <a:sym typeface="Roboto"/>
              </a:rPr>
              <a:t>Each stage can be without the individuals knowledge or consent.</a:t>
            </a:r>
            <a:endParaRPr sz="6000">
              <a:solidFill>
                <a:schemeClr val="dk1"/>
              </a:solidFill>
              <a:latin typeface="Roboto"/>
              <a:ea typeface="Roboto"/>
              <a:cs typeface="Roboto"/>
              <a:sym typeface="Roboto"/>
            </a:endParaRPr>
          </a:p>
          <a:p>
            <a:pPr marL="0" lvl="0" indent="0" algn="l" rtl="0">
              <a:spcBef>
                <a:spcPts val="1200"/>
              </a:spcBef>
              <a:spcAft>
                <a:spcPts val="0"/>
              </a:spcAft>
              <a:buClr>
                <a:schemeClr val="dk1"/>
              </a:buClr>
              <a:buSzPts val="275"/>
              <a:buFont typeface="Arial"/>
              <a:buNone/>
            </a:pPr>
            <a:endParaRPr sz="5000">
              <a:solidFill>
                <a:schemeClr val="dk1"/>
              </a:solidFill>
            </a:endParaRPr>
          </a:p>
          <a:p>
            <a:pPr marL="0" lvl="0" indent="0" algn="l" rtl="0">
              <a:spcBef>
                <a:spcPts val="1200"/>
              </a:spcBef>
              <a:spcAft>
                <a:spcPts val="0"/>
              </a:spcAft>
              <a:buNone/>
            </a:pPr>
            <a:endParaRPr sz="3917"/>
          </a:p>
          <a:p>
            <a:pPr marL="0" lvl="0" indent="0" algn="l" rtl="0">
              <a:spcBef>
                <a:spcPts val="1200"/>
              </a:spcBef>
              <a:spcAft>
                <a:spcPts val="1200"/>
              </a:spcAft>
              <a:buNone/>
            </a:pPr>
            <a:endParaRPr/>
          </a:p>
        </p:txBody>
      </p:sp>
      <p:pic>
        <p:nvPicPr>
          <p:cNvPr id="69" name="Google Shape;69;p15"/>
          <p:cNvPicPr preferRelativeResize="0"/>
          <p:nvPr/>
        </p:nvPicPr>
        <p:blipFill>
          <a:blip r:embed="rId3">
            <a:alphaModFix/>
          </a:blip>
          <a:stretch>
            <a:fillRect/>
          </a:stretch>
        </p:blipFill>
        <p:spPr>
          <a:xfrm>
            <a:off x="4878562" y="292625"/>
            <a:ext cx="3763869" cy="2117200"/>
          </a:xfrm>
          <a:prstGeom prst="rect">
            <a:avLst/>
          </a:prstGeom>
          <a:noFill/>
          <a:ln>
            <a:noFill/>
          </a:ln>
        </p:spPr>
      </p:pic>
      <p:pic>
        <p:nvPicPr>
          <p:cNvPr id="70" name="Google Shape;70;p15"/>
          <p:cNvPicPr preferRelativeResize="0"/>
          <p:nvPr/>
        </p:nvPicPr>
        <p:blipFill>
          <a:blip r:embed="rId4">
            <a:alphaModFix/>
          </a:blip>
          <a:stretch>
            <a:fillRect/>
          </a:stretch>
        </p:blipFill>
        <p:spPr>
          <a:xfrm>
            <a:off x="5416363" y="2489124"/>
            <a:ext cx="2688241" cy="2571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11700" y="2797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u="sng">
                <a:latin typeface="Roboto"/>
                <a:ea typeface="Roboto"/>
                <a:cs typeface="Roboto"/>
                <a:sym typeface="Roboto"/>
              </a:rPr>
              <a:t>Facial Recognition Uses</a:t>
            </a:r>
            <a:endParaRPr u="sng">
              <a:latin typeface="Roboto"/>
              <a:ea typeface="Roboto"/>
              <a:cs typeface="Roboto"/>
              <a:sym typeface="Roboto"/>
            </a:endParaRPr>
          </a:p>
        </p:txBody>
      </p:sp>
      <p:sp>
        <p:nvSpPr>
          <p:cNvPr id="76" name="Google Shape;76;p16"/>
          <p:cNvSpPr txBox="1"/>
          <p:nvPr/>
        </p:nvSpPr>
        <p:spPr>
          <a:xfrm>
            <a:off x="4680050" y="1464600"/>
            <a:ext cx="3831900" cy="2214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u="sng">
                <a:solidFill>
                  <a:schemeClr val="dk2"/>
                </a:solidFill>
                <a:latin typeface="Roboto"/>
                <a:ea typeface="Roboto"/>
                <a:cs typeface="Roboto"/>
                <a:sym typeface="Roboto"/>
              </a:rPr>
              <a:t>Verification </a:t>
            </a:r>
            <a:endParaRPr u="sng">
              <a:solidFill>
                <a:schemeClr val="dk2"/>
              </a:solidFill>
              <a:latin typeface="Roboto"/>
              <a:ea typeface="Roboto"/>
              <a:cs typeface="Roboto"/>
              <a:sym typeface="Roboto"/>
            </a:endParaRPr>
          </a:p>
          <a:p>
            <a:pPr marL="0" lvl="0" indent="0" algn="l" rtl="0">
              <a:lnSpc>
                <a:spcPct val="115000"/>
              </a:lnSpc>
              <a:spcBef>
                <a:spcPts val="1200"/>
              </a:spcBef>
              <a:spcAft>
                <a:spcPts val="0"/>
              </a:spcAft>
              <a:buNone/>
            </a:pPr>
            <a:r>
              <a:rPr lang="en">
                <a:solidFill>
                  <a:schemeClr val="dk2"/>
                </a:solidFill>
                <a:latin typeface="Roboto"/>
                <a:ea typeface="Roboto"/>
                <a:cs typeface="Roboto"/>
                <a:sym typeface="Roboto"/>
              </a:rPr>
              <a:t>90 - 99.97% accurate</a:t>
            </a:r>
            <a:endParaRPr>
              <a:solidFill>
                <a:schemeClr val="dk2"/>
              </a:solidFill>
              <a:latin typeface="Roboto"/>
              <a:ea typeface="Roboto"/>
              <a:cs typeface="Roboto"/>
              <a:sym typeface="Roboto"/>
            </a:endParaRPr>
          </a:p>
          <a:p>
            <a:pPr marL="0" lvl="0" indent="0" algn="l" rtl="0">
              <a:lnSpc>
                <a:spcPct val="115000"/>
              </a:lnSpc>
              <a:spcBef>
                <a:spcPts val="1200"/>
              </a:spcBef>
              <a:spcAft>
                <a:spcPts val="0"/>
              </a:spcAft>
              <a:buNone/>
            </a:pPr>
            <a:endParaRPr sz="300" u="sng">
              <a:solidFill>
                <a:schemeClr val="dk2"/>
              </a:solidFill>
              <a:latin typeface="Roboto"/>
              <a:ea typeface="Roboto"/>
              <a:cs typeface="Roboto"/>
              <a:sym typeface="Roboto"/>
            </a:endParaRPr>
          </a:p>
          <a:p>
            <a:pPr marL="0" lvl="0" indent="0" algn="l" rtl="0">
              <a:lnSpc>
                <a:spcPct val="115000"/>
              </a:lnSpc>
              <a:spcBef>
                <a:spcPts val="1200"/>
              </a:spcBef>
              <a:spcAft>
                <a:spcPts val="0"/>
              </a:spcAft>
              <a:buNone/>
            </a:pPr>
            <a:r>
              <a:rPr lang="en">
                <a:solidFill>
                  <a:schemeClr val="dk2"/>
                </a:solidFill>
                <a:latin typeface="Roboto"/>
                <a:ea typeface="Roboto"/>
                <a:cs typeface="Roboto"/>
                <a:sym typeface="Roboto"/>
              </a:rPr>
              <a:t>* Unlocking your phone </a:t>
            </a:r>
            <a:endParaRPr>
              <a:solidFill>
                <a:schemeClr val="dk2"/>
              </a:solidFill>
              <a:latin typeface="Roboto"/>
              <a:ea typeface="Roboto"/>
              <a:cs typeface="Roboto"/>
              <a:sym typeface="Roboto"/>
            </a:endParaRPr>
          </a:p>
          <a:p>
            <a:pPr marL="0" lvl="0" indent="0" algn="l" rtl="0">
              <a:lnSpc>
                <a:spcPct val="115000"/>
              </a:lnSpc>
              <a:spcBef>
                <a:spcPts val="1200"/>
              </a:spcBef>
              <a:spcAft>
                <a:spcPts val="0"/>
              </a:spcAft>
              <a:buNone/>
            </a:pPr>
            <a:r>
              <a:rPr lang="en">
                <a:solidFill>
                  <a:schemeClr val="dk2"/>
                </a:solidFill>
                <a:latin typeface="Roboto"/>
                <a:ea typeface="Roboto"/>
                <a:cs typeface="Roboto"/>
                <a:sym typeface="Roboto"/>
              </a:rPr>
              <a:t>* Logging into your banking app</a:t>
            </a:r>
            <a:endParaRPr>
              <a:solidFill>
                <a:schemeClr val="dk2"/>
              </a:solidFill>
              <a:latin typeface="Roboto"/>
              <a:ea typeface="Roboto"/>
              <a:cs typeface="Roboto"/>
              <a:sym typeface="Roboto"/>
            </a:endParaRPr>
          </a:p>
          <a:p>
            <a:pPr marL="0" lvl="0" indent="0" algn="l" rtl="0">
              <a:lnSpc>
                <a:spcPct val="115000"/>
              </a:lnSpc>
              <a:spcBef>
                <a:spcPts val="1200"/>
              </a:spcBef>
              <a:spcAft>
                <a:spcPts val="1200"/>
              </a:spcAft>
              <a:buClr>
                <a:schemeClr val="dk1"/>
              </a:buClr>
              <a:buSzPts val="1100"/>
              <a:buFont typeface="Arial"/>
              <a:buNone/>
            </a:pPr>
            <a:r>
              <a:rPr lang="en">
                <a:solidFill>
                  <a:schemeClr val="dk2"/>
                </a:solidFill>
                <a:latin typeface="Roboto"/>
                <a:ea typeface="Roboto"/>
                <a:cs typeface="Roboto"/>
                <a:sym typeface="Roboto"/>
              </a:rPr>
              <a:t>* Movement through airport security</a:t>
            </a:r>
            <a:endParaRPr>
              <a:solidFill>
                <a:schemeClr val="dk2"/>
              </a:solidFill>
            </a:endParaRPr>
          </a:p>
        </p:txBody>
      </p:sp>
      <p:pic>
        <p:nvPicPr>
          <p:cNvPr id="77" name="Google Shape;77;p16"/>
          <p:cNvPicPr preferRelativeResize="0"/>
          <p:nvPr/>
        </p:nvPicPr>
        <p:blipFill>
          <a:blip r:embed="rId3">
            <a:alphaModFix/>
          </a:blip>
          <a:stretch>
            <a:fillRect/>
          </a:stretch>
        </p:blipFill>
        <p:spPr>
          <a:xfrm>
            <a:off x="191450" y="1424750"/>
            <a:ext cx="4076305" cy="229401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2797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u="sng">
                <a:latin typeface="Roboto"/>
                <a:ea typeface="Roboto"/>
                <a:cs typeface="Roboto"/>
                <a:sym typeface="Roboto"/>
              </a:rPr>
              <a:t>Facial Recognition Uses</a:t>
            </a:r>
            <a:endParaRPr u="sng">
              <a:latin typeface="Roboto"/>
              <a:ea typeface="Roboto"/>
              <a:cs typeface="Roboto"/>
              <a:sym typeface="Roboto"/>
            </a:endParaRPr>
          </a:p>
        </p:txBody>
      </p:sp>
      <p:sp>
        <p:nvSpPr>
          <p:cNvPr id="83" name="Google Shape;83;p17"/>
          <p:cNvSpPr txBox="1">
            <a:spLocks noGrp="1"/>
          </p:cNvSpPr>
          <p:nvPr>
            <p:ph type="body" idx="1"/>
          </p:nvPr>
        </p:nvSpPr>
        <p:spPr>
          <a:xfrm>
            <a:off x="311700" y="852475"/>
            <a:ext cx="3999900" cy="4173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u="sng">
                <a:latin typeface="Roboto"/>
                <a:ea typeface="Roboto"/>
                <a:cs typeface="Roboto"/>
                <a:sym typeface="Roboto"/>
              </a:rPr>
              <a:t>Identification</a:t>
            </a:r>
            <a:endParaRPr u="sng">
              <a:latin typeface="Roboto"/>
              <a:ea typeface="Roboto"/>
              <a:cs typeface="Roboto"/>
              <a:sym typeface="Roboto"/>
            </a:endParaRPr>
          </a:p>
          <a:p>
            <a:pPr marL="0" lvl="0" indent="0" algn="l" rtl="0">
              <a:lnSpc>
                <a:spcPct val="100000"/>
              </a:lnSpc>
              <a:spcBef>
                <a:spcPts val="1200"/>
              </a:spcBef>
              <a:spcAft>
                <a:spcPts val="0"/>
              </a:spcAft>
              <a:buNone/>
            </a:pPr>
            <a:r>
              <a:rPr lang="en">
                <a:latin typeface="Roboto"/>
                <a:ea typeface="Roboto"/>
                <a:cs typeface="Roboto"/>
                <a:sym typeface="Roboto"/>
              </a:rPr>
              <a:t>37 - 87% accuracy</a:t>
            </a:r>
            <a:endParaRPr>
              <a:latin typeface="Roboto"/>
              <a:ea typeface="Roboto"/>
              <a:cs typeface="Roboto"/>
              <a:sym typeface="Roboto"/>
            </a:endParaRPr>
          </a:p>
          <a:p>
            <a:pPr marL="0" lvl="0" indent="0" algn="l" rtl="0">
              <a:spcBef>
                <a:spcPts val="1200"/>
              </a:spcBef>
              <a:spcAft>
                <a:spcPts val="0"/>
              </a:spcAft>
              <a:buNone/>
            </a:pPr>
            <a:endParaRPr sz="100">
              <a:latin typeface="Roboto"/>
              <a:ea typeface="Roboto"/>
              <a:cs typeface="Roboto"/>
              <a:sym typeface="Roboto"/>
            </a:endParaRPr>
          </a:p>
          <a:p>
            <a:pPr marL="0" lvl="0" indent="0" algn="l" rtl="0">
              <a:lnSpc>
                <a:spcPct val="100000"/>
              </a:lnSpc>
              <a:spcBef>
                <a:spcPts val="1200"/>
              </a:spcBef>
              <a:spcAft>
                <a:spcPts val="0"/>
              </a:spcAft>
              <a:buNone/>
            </a:pPr>
            <a:r>
              <a:rPr lang="en">
                <a:latin typeface="Roboto"/>
                <a:ea typeface="Roboto"/>
                <a:cs typeface="Roboto"/>
                <a:sym typeface="Roboto"/>
              </a:rPr>
              <a:t>* Identifying criminals </a:t>
            </a:r>
            <a:endParaRPr>
              <a:latin typeface="Roboto"/>
              <a:ea typeface="Roboto"/>
              <a:cs typeface="Roboto"/>
              <a:sym typeface="Roboto"/>
            </a:endParaRPr>
          </a:p>
          <a:p>
            <a:pPr marL="457200" lvl="0" indent="-317500" algn="l" rtl="0">
              <a:spcBef>
                <a:spcPts val="1200"/>
              </a:spcBef>
              <a:spcAft>
                <a:spcPts val="0"/>
              </a:spcAft>
              <a:buSzPts val="1400"/>
              <a:buFont typeface="Roboto"/>
              <a:buChar char="-"/>
            </a:pPr>
            <a:r>
              <a:rPr lang="en">
                <a:latin typeface="Roboto"/>
                <a:ea typeface="Roboto"/>
                <a:cs typeface="Roboto"/>
                <a:sym typeface="Roboto"/>
              </a:rPr>
              <a:t>At large events</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Shoplifters</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Human trafficking </a:t>
            </a:r>
            <a:endParaRPr>
              <a:latin typeface="Roboto"/>
              <a:ea typeface="Roboto"/>
              <a:cs typeface="Roboto"/>
              <a:sym typeface="Roboto"/>
            </a:endParaRPr>
          </a:p>
          <a:p>
            <a:pPr marL="0" lvl="0" indent="0" algn="l" rtl="0">
              <a:spcBef>
                <a:spcPts val="1200"/>
              </a:spcBef>
              <a:spcAft>
                <a:spcPts val="0"/>
              </a:spcAft>
              <a:buNone/>
            </a:pPr>
            <a:r>
              <a:rPr lang="en">
                <a:latin typeface="Roboto"/>
                <a:ea typeface="Roboto"/>
                <a:cs typeface="Roboto"/>
                <a:sym typeface="Roboto"/>
              </a:rPr>
              <a:t>* Governments:</a:t>
            </a:r>
            <a:endParaRPr>
              <a:latin typeface="Roboto"/>
              <a:ea typeface="Roboto"/>
              <a:cs typeface="Roboto"/>
              <a:sym typeface="Roboto"/>
            </a:endParaRPr>
          </a:p>
          <a:p>
            <a:pPr marL="457200" lvl="0" indent="-317500" algn="l" rtl="0">
              <a:spcBef>
                <a:spcPts val="1200"/>
              </a:spcBef>
              <a:spcAft>
                <a:spcPts val="0"/>
              </a:spcAft>
              <a:buSzPts val="1400"/>
              <a:buFont typeface="Roboto"/>
              <a:buChar char="-"/>
            </a:pPr>
            <a:r>
              <a:rPr lang="en">
                <a:latin typeface="Roboto"/>
                <a:ea typeface="Roboto"/>
                <a:cs typeface="Roboto"/>
                <a:sym typeface="Roboto"/>
              </a:rPr>
              <a:t>Identify voter fraud </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Track “people of interest”</a:t>
            </a:r>
            <a:endParaRPr>
              <a:latin typeface="Roboto"/>
              <a:ea typeface="Roboto"/>
              <a:cs typeface="Roboto"/>
              <a:sym typeface="Roboto"/>
            </a:endParaRPr>
          </a:p>
          <a:p>
            <a:pPr marL="0" lvl="0" indent="0" algn="l" rtl="0">
              <a:spcBef>
                <a:spcPts val="1200"/>
              </a:spcBef>
              <a:spcAft>
                <a:spcPts val="1200"/>
              </a:spcAft>
              <a:buClr>
                <a:schemeClr val="dk1"/>
              </a:buClr>
              <a:buSzPts val="1100"/>
              <a:buFont typeface="Arial"/>
              <a:buNone/>
            </a:pPr>
            <a:r>
              <a:rPr lang="en">
                <a:latin typeface="Roboto"/>
                <a:ea typeface="Roboto"/>
                <a:cs typeface="Roboto"/>
                <a:sym typeface="Roboto"/>
              </a:rPr>
              <a:t>* Used in social media - targeting advertisements </a:t>
            </a:r>
            <a:endParaRPr>
              <a:latin typeface="Roboto"/>
              <a:ea typeface="Roboto"/>
              <a:cs typeface="Roboto"/>
              <a:sym typeface="Roboto"/>
            </a:endParaRPr>
          </a:p>
        </p:txBody>
      </p:sp>
      <p:pic>
        <p:nvPicPr>
          <p:cNvPr id="84" name="Google Shape;84;p17"/>
          <p:cNvPicPr preferRelativeResize="0"/>
          <p:nvPr/>
        </p:nvPicPr>
        <p:blipFill>
          <a:blip r:embed="rId3">
            <a:alphaModFix/>
          </a:blip>
          <a:stretch>
            <a:fillRect/>
          </a:stretch>
        </p:blipFill>
        <p:spPr>
          <a:xfrm>
            <a:off x="4572000" y="279775"/>
            <a:ext cx="3926274" cy="2209564"/>
          </a:xfrm>
          <a:prstGeom prst="rect">
            <a:avLst/>
          </a:prstGeom>
          <a:noFill/>
          <a:ln>
            <a:noFill/>
          </a:ln>
        </p:spPr>
      </p:pic>
      <p:pic>
        <p:nvPicPr>
          <p:cNvPr id="85" name="Google Shape;85;p17"/>
          <p:cNvPicPr preferRelativeResize="0"/>
          <p:nvPr/>
        </p:nvPicPr>
        <p:blipFill>
          <a:blip r:embed="rId4">
            <a:alphaModFix/>
          </a:blip>
          <a:stretch>
            <a:fillRect/>
          </a:stretch>
        </p:blipFill>
        <p:spPr>
          <a:xfrm>
            <a:off x="4572000" y="2809275"/>
            <a:ext cx="3926265" cy="2126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311700" y="2109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u="sng">
                <a:latin typeface="Roboto"/>
                <a:ea typeface="Roboto"/>
                <a:cs typeface="Roboto"/>
                <a:sym typeface="Roboto"/>
              </a:rPr>
              <a:t>Ethical Challenges</a:t>
            </a:r>
            <a:endParaRPr u="sng">
              <a:latin typeface="Roboto"/>
              <a:ea typeface="Roboto"/>
              <a:cs typeface="Roboto"/>
              <a:sym typeface="Roboto"/>
            </a:endParaRPr>
          </a:p>
        </p:txBody>
      </p:sp>
      <p:sp>
        <p:nvSpPr>
          <p:cNvPr id="91" name="Google Shape;91;p18"/>
          <p:cNvSpPr txBox="1"/>
          <p:nvPr/>
        </p:nvSpPr>
        <p:spPr>
          <a:xfrm>
            <a:off x="311700" y="894700"/>
            <a:ext cx="3915900" cy="3155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1"/>
                </a:solidFill>
                <a:latin typeface="Roboto"/>
                <a:ea typeface="Roboto"/>
                <a:cs typeface="Roboto"/>
                <a:sym typeface="Roboto"/>
              </a:rPr>
              <a:t>* Unprecedented collection of behaviour and movement data about individuals</a:t>
            </a:r>
            <a:endParaRPr sz="1500">
              <a:solidFill>
                <a:schemeClr val="dk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sz="1500">
              <a:solidFill>
                <a:schemeClr val="dk1"/>
              </a:solidFill>
              <a:latin typeface="Roboto"/>
              <a:ea typeface="Roboto"/>
              <a:cs typeface="Roboto"/>
              <a:sym typeface="Roboto"/>
            </a:endParaRPr>
          </a:p>
          <a:p>
            <a:pPr marL="0" lvl="0" indent="0" algn="l" rtl="0">
              <a:spcBef>
                <a:spcPts val="0"/>
              </a:spcBef>
              <a:spcAft>
                <a:spcPts val="0"/>
              </a:spcAft>
              <a:buNone/>
            </a:pPr>
            <a:r>
              <a:rPr lang="en" sz="1500">
                <a:solidFill>
                  <a:schemeClr val="dk1"/>
                </a:solidFill>
                <a:latin typeface="Roboto"/>
                <a:ea typeface="Roboto"/>
                <a:cs typeface="Roboto"/>
                <a:sym typeface="Roboto"/>
              </a:rPr>
              <a:t>* Transparency regarding security and acquisition of database images</a:t>
            </a:r>
            <a:endParaRPr sz="1500">
              <a:solidFill>
                <a:schemeClr val="dk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sz="1500">
              <a:solidFill>
                <a:schemeClr val="dk1"/>
              </a:solidFill>
              <a:latin typeface="Roboto"/>
              <a:ea typeface="Roboto"/>
              <a:cs typeface="Roboto"/>
              <a:sym typeface="Roboto"/>
            </a:endParaRPr>
          </a:p>
          <a:p>
            <a:pPr marL="0" lvl="0" indent="0" algn="l" rtl="0">
              <a:spcBef>
                <a:spcPts val="0"/>
              </a:spcBef>
              <a:spcAft>
                <a:spcPts val="0"/>
              </a:spcAft>
              <a:buNone/>
            </a:pPr>
            <a:r>
              <a:rPr lang="en" sz="1500">
                <a:latin typeface="Roboto"/>
                <a:ea typeface="Roboto"/>
                <a:cs typeface="Roboto"/>
                <a:sym typeface="Roboto"/>
              </a:rPr>
              <a:t>* Innocent parties privacy</a:t>
            </a:r>
            <a:endParaRPr sz="1500">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1500">
                <a:solidFill>
                  <a:schemeClr val="dk1"/>
                </a:solidFill>
                <a:latin typeface="Roboto"/>
                <a:ea typeface="Roboto"/>
                <a:cs typeface="Roboto"/>
                <a:sym typeface="Roboto"/>
              </a:rPr>
              <a:t>* Lack of consent </a:t>
            </a:r>
            <a:endParaRPr sz="1500">
              <a:solidFill>
                <a:schemeClr val="dk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sz="1500">
              <a:solidFill>
                <a:schemeClr val="dk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1500">
                <a:solidFill>
                  <a:schemeClr val="dk1"/>
                </a:solidFill>
                <a:latin typeface="Roboto"/>
                <a:ea typeface="Roboto"/>
                <a:cs typeface="Roboto"/>
                <a:sym typeface="Roboto"/>
              </a:rPr>
              <a:t>* Identity theft and fraud</a:t>
            </a:r>
            <a:endParaRPr sz="1500">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p:txBody>
      </p:sp>
      <p:pic>
        <p:nvPicPr>
          <p:cNvPr id="92" name="Google Shape;92;p18"/>
          <p:cNvPicPr preferRelativeResize="0"/>
          <p:nvPr/>
        </p:nvPicPr>
        <p:blipFill>
          <a:blip r:embed="rId3">
            <a:alphaModFix/>
          </a:blip>
          <a:stretch>
            <a:fillRect/>
          </a:stretch>
        </p:blipFill>
        <p:spPr>
          <a:xfrm>
            <a:off x="2077363" y="4355425"/>
            <a:ext cx="4989226" cy="788075"/>
          </a:xfrm>
          <a:prstGeom prst="rect">
            <a:avLst/>
          </a:prstGeom>
          <a:noFill/>
          <a:ln>
            <a:noFill/>
          </a:ln>
        </p:spPr>
      </p:pic>
      <p:pic>
        <p:nvPicPr>
          <p:cNvPr id="93" name="Google Shape;93;p18"/>
          <p:cNvPicPr preferRelativeResize="0"/>
          <p:nvPr/>
        </p:nvPicPr>
        <p:blipFill>
          <a:blip r:embed="rId4">
            <a:alphaModFix/>
          </a:blip>
          <a:stretch>
            <a:fillRect/>
          </a:stretch>
        </p:blipFill>
        <p:spPr>
          <a:xfrm>
            <a:off x="3435975" y="3890848"/>
            <a:ext cx="2272053" cy="464575"/>
          </a:xfrm>
          <a:prstGeom prst="rect">
            <a:avLst/>
          </a:prstGeom>
          <a:noFill/>
          <a:ln>
            <a:noFill/>
          </a:ln>
        </p:spPr>
      </p:pic>
      <p:sp>
        <p:nvSpPr>
          <p:cNvPr id="94" name="Google Shape;94;p18"/>
          <p:cNvSpPr txBox="1"/>
          <p:nvPr/>
        </p:nvSpPr>
        <p:spPr>
          <a:xfrm>
            <a:off x="4455950" y="894700"/>
            <a:ext cx="4508100" cy="257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Roboto"/>
                <a:ea typeface="Roboto"/>
                <a:cs typeface="Roboto"/>
                <a:sym typeface="Roboto"/>
              </a:rPr>
              <a:t>* Wrongful arrests from false positives</a:t>
            </a:r>
            <a:endParaRPr sz="1500">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1500">
                <a:solidFill>
                  <a:schemeClr val="dk1"/>
                </a:solidFill>
                <a:latin typeface="Roboto"/>
                <a:ea typeface="Roboto"/>
                <a:cs typeface="Roboto"/>
                <a:sym typeface="Roboto"/>
              </a:rPr>
              <a:t>* Discrimination including against:</a:t>
            </a:r>
            <a:endParaRPr sz="1500">
              <a:solidFill>
                <a:schemeClr val="dk1"/>
              </a:solidFill>
              <a:latin typeface="Roboto"/>
              <a:ea typeface="Roboto"/>
              <a:cs typeface="Roboto"/>
              <a:sym typeface="Roboto"/>
            </a:endParaRPr>
          </a:p>
          <a:p>
            <a:pPr marL="457200" lvl="0" indent="0" algn="l" rtl="0">
              <a:spcBef>
                <a:spcPts val="0"/>
              </a:spcBef>
              <a:spcAft>
                <a:spcPts val="0"/>
              </a:spcAft>
              <a:buClr>
                <a:schemeClr val="dk1"/>
              </a:buClr>
              <a:buSzPts val="1100"/>
              <a:buFont typeface="Arial"/>
              <a:buNone/>
            </a:pPr>
            <a:endParaRPr sz="500">
              <a:solidFill>
                <a:schemeClr val="dk1"/>
              </a:solidFill>
              <a:latin typeface="Roboto"/>
              <a:ea typeface="Roboto"/>
              <a:cs typeface="Roboto"/>
              <a:sym typeface="Roboto"/>
            </a:endParaRPr>
          </a:p>
          <a:p>
            <a:pPr marL="457200" lvl="0" indent="-323850" algn="l" rtl="0">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Race </a:t>
            </a:r>
            <a:endParaRPr sz="1500">
              <a:solidFill>
                <a:schemeClr val="dk1"/>
              </a:solidFill>
              <a:latin typeface="Roboto"/>
              <a:ea typeface="Roboto"/>
              <a:cs typeface="Roboto"/>
              <a:sym typeface="Roboto"/>
            </a:endParaRPr>
          </a:p>
          <a:p>
            <a:pPr marL="457200" lvl="0" indent="-323850" algn="l" rtl="0">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Gender </a:t>
            </a:r>
            <a:endParaRPr sz="1500">
              <a:solidFill>
                <a:schemeClr val="dk1"/>
              </a:solidFill>
              <a:latin typeface="Roboto"/>
              <a:ea typeface="Roboto"/>
              <a:cs typeface="Roboto"/>
              <a:sym typeface="Roboto"/>
            </a:endParaRPr>
          </a:p>
          <a:p>
            <a:pPr marL="457200" lvl="0" indent="-323850" algn="l" rtl="0">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35% of errors occur when identifying black women </a:t>
            </a:r>
            <a:endParaRPr sz="1500">
              <a:solidFill>
                <a:schemeClr val="dk1"/>
              </a:solidFill>
              <a:latin typeface="Roboto"/>
              <a:ea typeface="Roboto"/>
              <a:cs typeface="Roboto"/>
              <a:sym typeface="Roboto"/>
            </a:endParaRPr>
          </a:p>
          <a:p>
            <a:pPr marL="457200" lvl="0" indent="-323850" algn="l" rtl="0">
              <a:spcBef>
                <a:spcPts val="0"/>
              </a:spcBef>
              <a:spcAft>
                <a:spcPts val="0"/>
              </a:spcAft>
              <a:buClr>
                <a:schemeClr val="dk1"/>
              </a:buClr>
              <a:buSzPts val="1500"/>
              <a:buFont typeface="Roboto"/>
              <a:buChar char="-"/>
            </a:pPr>
            <a:r>
              <a:rPr lang="en" sz="1500">
                <a:solidFill>
                  <a:schemeClr val="dk1"/>
                </a:solidFill>
                <a:latin typeface="Roboto"/>
                <a:ea typeface="Roboto"/>
                <a:cs typeface="Roboto"/>
                <a:sym typeface="Roboto"/>
              </a:rPr>
              <a:t>1% of errors occur when identifying white men</a:t>
            </a:r>
            <a:endParaRPr sz="1500">
              <a:solidFill>
                <a:schemeClr val="dk1"/>
              </a:solidFill>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p:txBody>
      </p:sp>
      <p:pic>
        <p:nvPicPr>
          <p:cNvPr id="95" name="Google Shape;95;p18"/>
          <p:cNvPicPr preferRelativeResize="0"/>
          <p:nvPr/>
        </p:nvPicPr>
        <p:blipFill>
          <a:blip r:embed="rId5">
            <a:alphaModFix/>
          </a:blip>
          <a:stretch>
            <a:fillRect/>
          </a:stretch>
        </p:blipFill>
        <p:spPr>
          <a:xfrm>
            <a:off x="7901422" y="3076350"/>
            <a:ext cx="793225" cy="291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311700" y="2109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u="sng">
                <a:latin typeface="Roboto"/>
                <a:ea typeface="Roboto"/>
                <a:cs typeface="Roboto"/>
                <a:sym typeface="Roboto"/>
              </a:rPr>
              <a:t>Potential Solutions</a:t>
            </a:r>
            <a:endParaRPr u="sng">
              <a:latin typeface="Roboto"/>
              <a:ea typeface="Roboto"/>
              <a:cs typeface="Roboto"/>
              <a:sym typeface="Roboto"/>
            </a:endParaRPr>
          </a:p>
        </p:txBody>
      </p:sp>
      <p:sp>
        <p:nvSpPr>
          <p:cNvPr id="101" name="Google Shape;101;p19"/>
          <p:cNvSpPr txBox="1"/>
          <p:nvPr/>
        </p:nvSpPr>
        <p:spPr>
          <a:xfrm>
            <a:off x="311700" y="783625"/>
            <a:ext cx="3853200" cy="368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u="sng">
                <a:latin typeface="Roboto"/>
                <a:ea typeface="Roboto"/>
                <a:cs typeface="Roboto"/>
                <a:sym typeface="Roboto"/>
              </a:rPr>
              <a:t>Existing systems:</a:t>
            </a:r>
            <a:endParaRPr sz="1500" u="sng">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 Enact and monitor stricter legislations </a:t>
            </a:r>
            <a:endParaRPr>
              <a:latin typeface="Roboto"/>
              <a:ea typeface="Roboto"/>
              <a:cs typeface="Roboto"/>
              <a:sym typeface="Roboto"/>
            </a:endParaRPr>
          </a:p>
          <a:p>
            <a:pPr marL="0" lvl="0" indent="0" algn="l" rtl="0">
              <a:spcBef>
                <a:spcPts val="0"/>
              </a:spcBef>
              <a:spcAft>
                <a:spcPts val="0"/>
              </a:spcAft>
              <a:buNone/>
            </a:pPr>
            <a:endParaRPr sz="100">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European Parliament voted to ban the use of facial recognition in law enforcement </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UK College of Policing say their guidance will be “legal and ethical” </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 Transparency over how the systems work internally – enforces stakeholder accountability </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 Full customer understanding, consent, and access with the ability to request deletion </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p:txBody>
      </p:sp>
      <p:pic>
        <p:nvPicPr>
          <p:cNvPr id="102" name="Google Shape;102;p19"/>
          <p:cNvPicPr preferRelativeResize="0"/>
          <p:nvPr/>
        </p:nvPicPr>
        <p:blipFill rotWithShape="1">
          <a:blip r:embed="rId3">
            <a:alphaModFix/>
          </a:blip>
          <a:srcRect t="23936" b="15661"/>
          <a:stretch/>
        </p:blipFill>
        <p:spPr>
          <a:xfrm>
            <a:off x="2645338" y="3917675"/>
            <a:ext cx="3853326" cy="1225826"/>
          </a:xfrm>
          <a:prstGeom prst="rect">
            <a:avLst/>
          </a:prstGeom>
          <a:noFill/>
          <a:ln>
            <a:noFill/>
          </a:ln>
        </p:spPr>
      </p:pic>
      <p:sp>
        <p:nvSpPr>
          <p:cNvPr id="103" name="Google Shape;103;p19"/>
          <p:cNvSpPr txBox="1"/>
          <p:nvPr/>
        </p:nvSpPr>
        <p:spPr>
          <a:xfrm>
            <a:off x="4571988" y="783625"/>
            <a:ext cx="4260300" cy="4140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u="sng">
                <a:latin typeface="Roboto"/>
                <a:ea typeface="Roboto"/>
                <a:cs typeface="Roboto"/>
                <a:sym typeface="Roboto"/>
              </a:rPr>
              <a:t>Stopping False Positives:</a:t>
            </a:r>
            <a:endParaRPr sz="1500" u="sng">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r>
              <a:rPr lang="en">
                <a:solidFill>
                  <a:schemeClr val="dk1"/>
                </a:solidFill>
                <a:latin typeface="Roboto"/>
                <a:ea typeface="Roboto"/>
                <a:cs typeface="Roboto"/>
                <a:sym typeface="Roboto"/>
              </a:rPr>
              <a:t>* More diversity in the production teams  </a:t>
            </a:r>
            <a:endParaRPr>
              <a:solidFill>
                <a:schemeClr val="dk1"/>
              </a:solidFill>
              <a:latin typeface="Roboto"/>
              <a:ea typeface="Roboto"/>
              <a:cs typeface="Roboto"/>
              <a:sym typeface="Roboto"/>
            </a:endParaRPr>
          </a:p>
          <a:p>
            <a:pPr marL="0" lvl="0" indent="0" algn="l" rtl="0">
              <a:spcBef>
                <a:spcPts val="0"/>
              </a:spcBef>
              <a:spcAft>
                <a:spcPts val="0"/>
              </a:spcAft>
              <a:buNone/>
            </a:pPr>
            <a:endParaRPr>
              <a:solidFill>
                <a:schemeClr val="dk1"/>
              </a:solidFill>
              <a:latin typeface="Roboto"/>
              <a:ea typeface="Roboto"/>
              <a:cs typeface="Roboto"/>
              <a:sym typeface="Roboto"/>
            </a:endParaRPr>
          </a:p>
          <a:p>
            <a:pPr marL="0" lvl="0" indent="0" algn="l" rtl="0">
              <a:spcBef>
                <a:spcPts val="0"/>
              </a:spcBef>
              <a:spcAft>
                <a:spcPts val="0"/>
              </a:spcAft>
              <a:buNone/>
            </a:pPr>
            <a:r>
              <a:rPr lang="en">
                <a:solidFill>
                  <a:schemeClr val="dk1"/>
                </a:solidFill>
                <a:latin typeface="Roboto"/>
                <a:ea typeface="Roboto"/>
                <a:cs typeface="Roboto"/>
                <a:sym typeface="Roboto"/>
              </a:rPr>
              <a:t>* Full training in more robust processes to avoid bias</a:t>
            </a:r>
            <a:endParaRPr>
              <a:solidFill>
                <a:schemeClr val="dk1"/>
              </a:solidFill>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 Confidence scores</a:t>
            </a:r>
            <a:endParaRPr>
              <a:latin typeface="Roboto"/>
              <a:ea typeface="Roboto"/>
              <a:cs typeface="Roboto"/>
              <a:sym typeface="Roboto"/>
            </a:endParaRPr>
          </a:p>
          <a:p>
            <a:pPr marL="0" lvl="0" indent="0" algn="l" rtl="0">
              <a:spcBef>
                <a:spcPts val="0"/>
              </a:spcBef>
              <a:spcAft>
                <a:spcPts val="0"/>
              </a:spcAft>
              <a:buNone/>
            </a:pPr>
            <a:endParaRPr sz="400">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The system only reports back if it is 99% certain of a positive match</a:t>
            </a:r>
            <a:endParaRPr>
              <a:latin typeface="Roboto"/>
              <a:ea typeface="Roboto"/>
              <a:cs typeface="Roboto"/>
              <a:sym typeface="Roboto"/>
            </a:endParaRPr>
          </a:p>
          <a:p>
            <a:pPr marL="457200" lvl="0" indent="-317500" algn="l" rtl="0">
              <a:spcBef>
                <a:spcPts val="0"/>
              </a:spcBef>
              <a:spcAft>
                <a:spcPts val="0"/>
              </a:spcAft>
              <a:buSzPts val="1400"/>
              <a:buFont typeface="Roboto"/>
              <a:buChar char="-"/>
            </a:pPr>
            <a:r>
              <a:rPr lang="en">
                <a:latin typeface="Roboto"/>
                <a:ea typeface="Roboto"/>
                <a:cs typeface="Roboto"/>
                <a:sym typeface="Roboto"/>
              </a:rPr>
              <a:t>Lower if human investigation is involved as a second stage </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r>
              <a:rPr lang="en">
                <a:latin typeface="Roboto"/>
                <a:ea typeface="Roboto"/>
                <a:cs typeface="Roboto"/>
                <a:sym typeface="Roboto"/>
              </a:rPr>
              <a:t>	</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p:nvPr/>
        </p:nvSpPr>
        <p:spPr>
          <a:xfrm>
            <a:off x="723900" y="494500"/>
            <a:ext cx="7696200" cy="267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Roboto"/>
                <a:ea typeface="Roboto"/>
                <a:cs typeface="Roboto"/>
                <a:sym typeface="Roboto"/>
              </a:rPr>
              <a:t>Regulation is clearly important in order to protect </a:t>
            </a:r>
            <a:r>
              <a:rPr lang="en" sz="1500">
                <a:solidFill>
                  <a:schemeClr val="dk1"/>
                </a:solidFill>
                <a:latin typeface="Roboto"/>
                <a:ea typeface="Roboto"/>
                <a:cs typeface="Roboto"/>
                <a:sym typeface="Roboto"/>
              </a:rPr>
              <a:t>individuals privacy </a:t>
            </a:r>
            <a:r>
              <a:rPr lang="en" sz="1500">
                <a:latin typeface="Roboto"/>
                <a:ea typeface="Roboto"/>
                <a:cs typeface="Roboto"/>
                <a:sym typeface="Roboto"/>
              </a:rPr>
              <a:t>and keep them informed as well as to update user knowledge of all legal process.</a:t>
            </a:r>
            <a:endParaRPr sz="1500">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l" rtl="0">
              <a:spcBef>
                <a:spcPts val="0"/>
              </a:spcBef>
              <a:spcAft>
                <a:spcPts val="0"/>
              </a:spcAft>
              <a:buNone/>
            </a:pPr>
            <a:r>
              <a:rPr lang="en" sz="1500">
                <a:latin typeface="Roboto"/>
                <a:ea typeface="Roboto"/>
                <a:cs typeface="Roboto"/>
                <a:sym typeface="Roboto"/>
              </a:rPr>
              <a:t>Such rapidly evolving and improving systems can undoubtedly speed up daily life and even save lives. However, human input should also be considered in investigations - especially when a false negative could have devastating effects. </a:t>
            </a:r>
            <a:endParaRPr sz="1500">
              <a:latin typeface="Roboto"/>
              <a:ea typeface="Roboto"/>
              <a:cs typeface="Roboto"/>
              <a:sym typeface="Roboto"/>
            </a:endParaRPr>
          </a:p>
          <a:p>
            <a:pPr marL="0" lvl="0" indent="0" algn="l" rtl="0">
              <a:spcBef>
                <a:spcPts val="0"/>
              </a:spcBef>
              <a:spcAft>
                <a:spcPts val="0"/>
              </a:spcAft>
              <a:buNone/>
            </a:pPr>
            <a:endParaRPr sz="1500">
              <a:latin typeface="Roboto"/>
              <a:ea typeface="Roboto"/>
              <a:cs typeface="Roboto"/>
              <a:sym typeface="Roboto"/>
            </a:endParaRPr>
          </a:p>
          <a:p>
            <a:pPr marL="0" lvl="0" indent="0" algn="ctr" rtl="0">
              <a:spcBef>
                <a:spcPts val="0"/>
              </a:spcBef>
              <a:spcAft>
                <a:spcPts val="0"/>
              </a:spcAft>
              <a:buNone/>
            </a:pPr>
            <a:r>
              <a:rPr lang="en" sz="1500">
                <a:latin typeface="Roboto"/>
                <a:ea typeface="Roboto"/>
                <a:cs typeface="Roboto"/>
                <a:sym typeface="Roboto"/>
              </a:rPr>
              <a:t>“If a system doesn’t work for everyone, it doesn’t work”</a:t>
            </a:r>
            <a:endParaRPr sz="1500">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lnSpc>
                <a:spcPct val="115000"/>
              </a:lnSpc>
              <a:spcBef>
                <a:spcPts val="0"/>
              </a:spcBef>
              <a:spcAft>
                <a:spcPts val="0"/>
              </a:spcAft>
              <a:buNone/>
            </a:pPr>
            <a:endParaRPr>
              <a:latin typeface="Roboto"/>
              <a:ea typeface="Roboto"/>
              <a:cs typeface="Roboto"/>
              <a:sym typeface="Roboto"/>
            </a:endParaRPr>
          </a:p>
        </p:txBody>
      </p:sp>
      <p:pic>
        <p:nvPicPr>
          <p:cNvPr id="109" name="Google Shape;109;p20"/>
          <p:cNvPicPr preferRelativeResize="0"/>
          <p:nvPr/>
        </p:nvPicPr>
        <p:blipFill>
          <a:blip r:embed="rId3">
            <a:alphaModFix/>
          </a:blip>
          <a:stretch>
            <a:fillRect/>
          </a:stretch>
        </p:blipFill>
        <p:spPr>
          <a:xfrm>
            <a:off x="2596666" y="3415227"/>
            <a:ext cx="3950674" cy="1594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114" name="Google Shape;114;p21"/>
          <p:cNvPicPr preferRelativeResize="0"/>
          <p:nvPr/>
        </p:nvPicPr>
        <p:blipFill>
          <a:blip r:embed="rId3">
            <a:alphaModFix/>
          </a:blip>
          <a:stretch>
            <a:fillRect/>
          </a:stretch>
        </p:blipFill>
        <p:spPr>
          <a:xfrm>
            <a:off x="1135062" y="204600"/>
            <a:ext cx="6873875" cy="4102376"/>
          </a:xfrm>
          <a:prstGeom prst="rect">
            <a:avLst/>
          </a:prstGeom>
          <a:noFill/>
          <a:ln>
            <a:noFill/>
          </a:ln>
        </p:spPr>
      </p:pic>
      <p:sp>
        <p:nvSpPr>
          <p:cNvPr id="115" name="Google Shape;115;p21"/>
          <p:cNvSpPr txBox="1"/>
          <p:nvPr/>
        </p:nvSpPr>
        <p:spPr>
          <a:xfrm>
            <a:off x="1482149" y="4385250"/>
            <a:ext cx="61797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a:latin typeface="Roboto"/>
                <a:ea typeface="Roboto"/>
                <a:cs typeface="Roboto"/>
                <a:sym typeface="Roboto"/>
              </a:rPr>
              <a:t>A reminder that we all falsely identified Michael as being guilty of White Collar Crime</a:t>
            </a:r>
            <a:endParaRPr sz="15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525</Words>
  <Application>Microsoft Office PowerPoint</Application>
  <PresentationFormat>On-screen Show (16:9)</PresentationFormat>
  <Paragraphs>90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Roboto</vt:lpstr>
      <vt:lpstr>Simple Light</vt:lpstr>
      <vt:lpstr>Should facial recognition systems be regulated? </vt:lpstr>
      <vt:lpstr>PowerPoint Presentation</vt:lpstr>
      <vt:lpstr>Facial Recognition Systems</vt:lpstr>
      <vt:lpstr>Facial Recognition Uses</vt:lpstr>
      <vt:lpstr>Facial Recognition Uses</vt:lpstr>
      <vt:lpstr>Ethical Challenges</vt:lpstr>
      <vt:lpstr>Potential Solutions</vt:lpstr>
      <vt:lpstr>PowerPoint Presentation</vt:lpstr>
      <vt:lpstr>PowerPoint Presentation</vt:lpstr>
      <vt:lpstr>References and image credits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Should facial recognition systems be regulated? </dc:title>
  <dc:creator>Mahri Stewart</dc:creator>
  <cp:lastModifiedBy>mahri stewart</cp:lastModifiedBy>
  <cp:revision>1</cp:revision>
  <dcterms:modified xsi:type="dcterms:W3CDTF">2022-03-26T13:04:33Z</dcterms:modified>
</cp:coreProperties>
</file>